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89" r:id="rId11"/>
    <p:sldId id="290" r:id="rId12"/>
    <p:sldId id="265" r:id="rId13"/>
    <p:sldId id="266" r:id="rId14"/>
    <p:sldId id="267" r:id="rId15"/>
    <p:sldId id="268" r:id="rId16"/>
    <p:sldId id="269" r:id="rId17"/>
    <p:sldId id="270" r:id="rId18"/>
    <p:sldId id="291" r:id="rId19"/>
    <p:sldId id="292" r:id="rId20"/>
    <p:sldId id="271" r:id="rId21"/>
    <p:sldId id="272" r:id="rId22"/>
    <p:sldId id="273" r:id="rId23"/>
    <p:sldId id="274" r:id="rId24"/>
    <p:sldId id="275" r:id="rId25"/>
    <p:sldId id="293"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3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7B1A9EF1-A65C-4632-A7EF-6605E9783350}" type="datetimeFigureOut">
              <a:rPr lang="ru-RU"/>
              <a:pPr>
                <a:defRPr/>
              </a:pPr>
              <a:t>02.01.2014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C2758F81-7D2A-49F5-B05A-D79719AA6EF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A814318-9096-4E81-AD8A-76E6BD729E70}" type="datetimeFigureOut">
              <a:rPr lang="ru-RU"/>
              <a:pPr>
                <a:defRPr/>
              </a:pPr>
              <a:t>02.01.2014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B2645D9E-5FFB-4CBB-8A8D-97AE9F577AB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063FD5E8-80DF-4228-ADBA-675DFE3BFFF6}" type="datetimeFigureOut">
              <a:rPr lang="ru-RU"/>
              <a:pPr>
                <a:defRPr/>
              </a:pPr>
              <a:t>02.01.2014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091BBA24-5833-4FF8-9BB7-2D27CF5F728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A512C41-9E23-4A06-9040-1B73F469CA50}" type="datetimeFigureOut">
              <a:rPr lang="ru-RU"/>
              <a:pPr>
                <a:defRPr/>
              </a:pPr>
              <a:t>02.01.2014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7D9D7BD-F86E-4112-99CC-F8A714F7750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3F6F0AB-61D4-43F5-ADF4-6AC93D852DD1}" type="datetimeFigureOut">
              <a:rPr lang="ru-RU"/>
              <a:pPr>
                <a:defRPr/>
              </a:pPr>
              <a:t>02.01.2014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CDA1BE5-5C13-4AEE-99AF-18C6CA0AD9A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1E605DF7-74D2-4FBF-B889-2765E3CAB758}" type="datetimeFigureOut">
              <a:rPr lang="ru-RU"/>
              <a:pPr>
                <a:defRPr/>
              </a:pPr>
              <a:t>02.01.2014</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C71CFBF8-518B-484B-9238-29559B5B2C6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EB770433-D6E7-4EF3-BAC7-5634A4562548}" type="datetimeFigureOut">
              <a:rPr lang="ru-RU"/>
              <a:pPr>
                <a:defRPr/>
              </a:pPr>
              <a:t>02.01.2014</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8B12E026-37D0-4C7D-B09C-4635C2F8A7A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64BD986C-AD90-4792-87B0-7FEFC954BE07}" type="datetimeFigureOut">
              <a:rPr lang="ru-RU"/>
              <a:pPr>
                <a:defRPr/>
              </a:pPr>
              <a:t>02.01.2014</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79840DFE-57EE-4207-897E-B5CF73AB571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55EF2AD4-EEEA-4CF3-B8E2-7242E5584599}" type="datetimeFigureOut">
              <a:rPr lang="ru-RU"/>
              <a:pPr>
                <a:defRPr/>
              </a:pPr>
              <a:t>02.01.2014</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D8B8521F-7237-455E-86EE-9022A15FC24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5F2E0776-C15A-4D11-A0B7-6E32388C0CCC}" type="datetimeFigureOut">
              <a:rPr lang="ru-RU"/>
              <a:pPr>
                <a:defRPr/>
              </a:pPr>
              <a:t>02.01.2014</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8655DC81-B778-4690-BF18-AD41C4BFC75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4D8760CD-DAD2-4FC4-A861-A4903136ADAB}" type="datetimeFigureOut">
              <a:rPr lang="ru-RU"/>
              <a:pPr>
                <a:defRPr/>
              </a:pPr>
              <a:t>02.01.2014</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F6CDBDF2-6EF5-4D8F-B277-DE95D615028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0A492B2C-28E4-4CD6-8DB2-77BDC20DF0DE}" type="datetimeFigureOut">
              <a:rPr lang="ru-RU"/>
              <a:pPr>
                <a:defRPr/>
              </a:pPr>
              <a:t>02.01.2014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548E41CC-C641-470E-9756-2A844B470997}"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Arial" charset="0"/>
        </a:defRPr>
      </a:lvl2pPr>
      <a:lvl3pPr algn="ctr" rtl="0" fontAlgn="base">
        <a:spcBef>
          <a:spcPct val="0"/>
        </a:spcBef>
        <a:spcAft>
          <a:spcPct val="0"/>
        </a:spcAft>
        <a:defRPr sz="4100" b="1">
          <a:solidFill>
            <a:schemeClr val="tx1"/>
          </a:solidFill>
          <a:latin typeface="Arial" charset="0"/>
        </a:defRPr>
      </a:lvl3pPr>
      <a:lvl4pPr algn="ctr" rtl="0" fontAlgn="base">
        <a:spcBef>
          <a:spcPct val="0"/>
        </a:spcBef>
        <a:spcAft>
          <a:spcPct val="0"/>
        </a:spcAft>
        <a:defRPr sz="4100" b="1">
          <a:solidFill>
            <a:schemeClr val="tx1"/>
          </a:solidFill>
          <a:latin typeface="Arial" charset="0"/>
        </a:defRPr>
      </a:lvl4pPr>
      <a:lvl5pPr algn="ctr" rtl="0" fontAlgn="base">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fontAlgn="auto">
              <a:spcAft>
                <a:spcPts val="0"/>
              </a:spcAft>
              <a:defRPr/>
            </a:pPr>
            <a:r>
              <a:rPr lang="ru-RU" dirty="0" smtClean="0"/>
              <a:t>Эрнест Миллер </a:t>
            </a:r>
            <a:r>
              <a:rPr lang="ru-RU" dirty="0" err="1" smtClean="0"/>
              <a:t>хемингуэй</a:t>
            </a:r>
            <a:endParaRPr lang="ru-RU" dirty="0"/>
          </a:p>
        </p:txBody>
      </p:sp>
      <p:sp>
        <p:nvSpPr>
          <p:cNvPr id="13314" name="Подзаголовок 2"/>
          <p:cNvSpPr>
            <a:spLocks noGrp="1"/>
          </p:cNvSpPr>
          <p:nvPr>
            <p:ph type="subTitle" idx="1"/>
          </p:nvPr>
        </p:nvSpPr>
        <p:spPr>
          <a:xfrm>
            <a:off x="1371600" y="3332163"/>
            <a:ext cx="6400800" cy="1752600"/>
          </a:xfrm>
        </p:spPr>
        <p:txBody>
          <a:bodyPr/>
          <a:lstStyle/>
          <a:p>
            <a:r>
              <a:rPr lang="ru-RU" smtClean="0"/>
              <a:t>Повесть «Старик и море».</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3714776" cy="1143000"/>
          </a:xfrm>
        </p:spPr>
        <p:txBody>
          <a:bodyPr/>
          <a:lstStyle/>
          <a:p>
            <a:pPr fontAlgn="auto">
              <a:spcAft>
                <a:spcPts val="0"/>
              </a:spcAft>
              <a:defRPr/>
            </a:pPr>
            <a:r>
              <a:rPr lang="ru-RU" dirty="0" smtClean="0"/>
              <a:t>БИОГРАФИЯ</a:t>
            </a:r>
            <a:endParaRPr lang="ru-RU" dirty="0"/>
          </a:p>
        </p:txBody>
      </p:sp>
      <p:sp>
        <p:nvSpPr>
          <p:cNvPr id="3" name="Содержимое 2"/>
          <p:cNvSpPr>
            <a:spLocks noGrp="1"/>
          </p:cNvSpPr>
          <p:nvPr>
            <p:ph idx="1"/>
          </p:nvPr>
        </p:nvSpPr>
        <p:spPr/>
        <p:txBody>
          <a:bodyPr>
            <a:normAutofit fontScale="85000" lnSpcReduction="20000"/>
          </a:bodyPr>
          <a:lstStyle/>
          <a:p>
            <a:pPr marL="548640" indent="-411480" fontAlgn="auto">
              <a:spcAft>
                <a:spcPts val="0"/>
              </a:spcAft>
              <a:buClr>
                <a:schemeClr val="tx1">
                  <a:shade val="95000"/>
                </a:schemeClr>
              </a:buClr>
              <a:buFont typeface="Wingdings 2"/>
              <a:buChar char=""/>
              <a:defRPr/>
            </a:pPr>
            <a:r>
              <a:rPr lang="ru-RU" dirty="0" smtClean="0"/>
              <a:t>Великий американский писатель. Вырос  в семье врача. Литературное дарование проявилось ещё в школьные годы. Во время Первой Мировой войны служил шофером скорой помощи. Был ранен на австро-итальянском фронте. После войны целиком посвятил себя литературе. Много путешествовал, увлекался горными лыжами, охотой, рыбалкой.</a:t>
            </a:r>
          </a:p>
          <a:p>
            <a:pPr marL="548640" indent="-411480" fontAlgn="auto">
              <a:spcAft>
                <a:spcPts val="0"/>
              </a:spcAft>
              <a:buClr>
                <a:schemeClr val="tx1">
                  <a:shade val="95000"/>
                </a:schemeClr>
              </a:buClr>
              <a:buFont typeface="Wingdings 2"/>
              <a:buChar char=""/>
              <a:defRPr/>
            </a:pPr>
            <a:r>
              <a:rPr lang="ru-RU" dirty="0" smtClean="0"/>
              <a:t>Военная тема была одной из любимых в творчестве Хемингуэя. С началом Второй Мировой войны он возобновил свою журналистскую деятельность, переехав в Лондон. Писатель всегда оказывался в самых горячих точках, был свидетелем событий, которые позже стали хрестоматийным материалом. Его записи имеют не только литературную, но и историческую ценность.</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a:bodyPr>
          <a:lstStyle/>
          <a:p>
            <a:r>
              <a:rPr lang="ru-RU" sz="2600" smtClean="0"/>
              <a:t>После окончания войны Хемингуэй уехал на Кубу и возобновил свою творческую деятельность. Он продолжал путешествовать и в 1953 году в Африке попал в авиакатастрофу.</a:t>
            </a:r>
          </a:p>
          <a:p>
            <a:r>
              <a:rPr lang="ru-RU" sz="2600" smtClean="0"/>
              <a:t>Стал лауреатом Пулитцеровской и Нобелевской премий по литературе.</a:t>
            </a:r>
          </a:p>
          <a:p>
            <a:r>
              <a:rPr lang="ru-RU" sz="2600" smtClean="0"/>
              <a:t>Был четырежды женат. После прихода к власти на Кубе Фиделя Кастро вернулся в США, в Айдахо.</a:t>
            </a:r>
          </a:p>
          <a:p>
            <a:r>
              <a:rPr lang="ru-RU" sz="2600" smtClean="0"/>
              <a:t>Последние годы жизни страдал тяжелыми депрессиями</a:t>
            </a:r>
            <a:r>
              <a:rPr lang="ru-RU" sz="2600" smtClean="0">
                <a:latin typeface="Arial" charset="0"/>
              </a:rPr>
              <a:t>.</a:t>
            </a:r>
            <a:r>
              <a:rPr lang="ru-RU" sz="2600" smtClean="0"/>
              <a:t> 2 июля 1961 г. покончил с собой.</a:t>
            </a:r>
          </a:p>
          <a:p>
            <a:endParaRPr lang="ru-RU" sz="26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a:xfrm>
            <a:off x="457200" y="1600200"/>
            <a:ext cx="8229600" cy="4972050"/>
          </a:xfrm>
        </p:spPr>
        <p:txBody>
          <a:bodyPr>
            <a:normAutofit fontScale="92500" lnSpcReduction="10000"/>
          </a:bodyPr>
          <a:lstStyle/>
          <a:p>
            <a:pPr marL="548640" indent="-411480" fontAlgn="auto">
              <a:spcAft>
                <a:spcPts val="0"/>
              </a:spcAft>
              <a:buClr>
                <a:schemeClr val="tx1">
                  <a:shade val="95000"/>
                </a:schemeClr>
              </a:buClr>
              <a:buFont typeface="Wingdings 2"/>
              <a:buChar char=""/>
              <a:defRPr/>
            </a:pPr>
            <a:r>
              <a:rPr lang="ru-RU" sz="3600" dirty="0" smtClean="0"/>
              <a:t>В 1950 - 1951 г.г. американский писатель Эрнест Хемингуэй написал небольшое произведение - повесть-притчу «Старик и море», посвященную жизни кубинского рыбака. В 1952 году она была опубликована в журнале «</a:t>
            </a:r>
            <a:r>
              <a:rPr lang="ru-RU" sz="3600" dirty="0" err="1" smtClean="0"/>
              <a:t>Лайф</a:t>
            </a:r>
            <a:r>
              <a:rPr lang="ru-RU" sz="3600" dirty="0" smtClean="0"/>
              <a:t>» и тогда же вышла отдельной книгой. </a:t>
            </a:r>
          </a:p>
          <a:p>
            <a:pPr marL="548640" indent="-411480" fontAlgn="auto">
              <a:spcAft>
                <a:spcPts val="0"/>
              </a:spcAft>
              <a:buClr>
                <a:schemeClr val="tx1">
                  <a:shade val="95000"/>
                </a:schemeClr>
              </a:buClr>
              <a:buFont typeface="Wingdings 2"/>
              <a:buChar char=""/>
              <a:defRPr/>
            </a:pPr>
            <a:r>
              <a:rPr lang="ru-RU" sz="3600" dirty="0" smtClean="0"/>
              <a:t>Известный американский прозаик  Уильям Фолкнер назвал её лучшим творением писателя.</a:t>
            </a:r>
            <a:r>
              <a:rPr lang="ru-RU" dirty="0" smtClean="0"/>
              <a:t> </a:t>
            </a:r>
          </a:p>
          <a:p>
            <a:pPr marL="548640" indent="-411480" fontAlgn="auto">
              <a:spcAft>
                <a:spcPts val="0"/>
              </a:spcAft>
              <a:buClr>
                <a:schemeClr val="tx1">
                  <a:shade val="95000"/>
                </a:schemeClr>
              </a:buClr>
              <a:buFont typeface="Wingdings 2"/>
              <a:buChar char=""/>
              <a:defRPr/>
            </a:pPr>
            <a:endParaRPr lang="ru-RU" dirty="0" smtClean="0"/>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6"/>
          <p:cNvSpPr>
            <a:spLocks noGrp="1"/>
          </p:cNvSpPr>
          <p:nvPr>
            <p:ph type="title"/>
          </p:nvPr>
        </p:nvSpPr>
        <p:spPr/>
        <p:txBody>
          <a:bodyPr/>
          <a:lstStyle/>
          <a:p>
            <a:pPr fontAlgn="auto">
              <a:spcAft>
                <a:spcPts val="0"/>
              </a:spcAft>
              <a:defRPr/>
            </a:pPr>
            <a:endParaRPr lang="ru-RU"/>
          </a:p>
        </p:txBody>
      </p:sp>
      <p:sp>
        <p:nvSpPr>
          <p:cNvPr id="25602" name="Содержимое 19"/>
          <p:cNvSpPr>
            <a:spLocks noGrp="1"/>
          </p:cNvSpPr>
          <p:nvPr>
            <p:ph idx="1"/>
          </p:nvPr>
        </p:nvSpPr>
        <p:spPr/>
        <p:txBody>
          <a:bodyPr/>
          <a:lstStyle/>
          <a:p>
            <a:r>
              <a:rPr lang="ru-RU" sz="4000" smtClean="0"/>
              <a:t>Но…</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a:xfrm>
            <a:off x="457200" y="1428750"/>
            <a:ext cx="8472488" cy="4879975"/>
          </a:xfrm>
        </p:spPr>
        <p:txBody>
          <a:bodyPr>
            <a:normAutofit lnSpcReduction="10000"/>
          </a:bodyPr>
          <a:lstStyle/>
          <a:p>
            <a:pPr marL="548640" indent="-411480" fontAlgn="auto">
              <a:spcAft>
                <a:spcPts val="0"/>
              </a:spcAft>
              <a:buClr>
                <a:schemeClr val="tx1">
                  <a:shade val="95000"/>
                </a:schemeClr>
              </a:buClr>
              <a:buFont typeface="Wingdings 2"/>
              <a:buChar char=""/>
              <a:defRPr/>
            </a:pPr>
            <a:r>
              <a:rPr lang="ru-RU" sz="3600" dirty="0" smtClean="0"/>
              <a:t>…Прошли столетия. Цивилизация на Земле достигла пика своего развития. Опыт человечества, заключенный в научных трудах, трактатах, художественных произведениях, мемуарах, письмах, сконцентрирован в компьютерных программах и дайджестах, библиотеки превратились в книжные заповедники.</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27650" name="Содержимое 2"/>
          <p:cNvSpPr>
            <a:spLocks noGrp="1"/>
          </p:cNvSpPr>
          <p:nvPr>
            <p:ph idx="1"/>
          </p:nvPr>
        </p:nvSpPr>
        <p:spPr>
          <a:xfrm>
            <a:off x="457200" y="1600200"/>
            <a:ext cx="8472488" cy="4708525"/>
          </a:xfrm>
        </p:spPr>
        <p:txBody>
          <a:bodyPr/>
          <a:lstStyle/>
          <a:p>
            <a:r>
              <a:rPr lang="ru-RU" sz="3600" smtClean="0"/>
              <a:t>Читая дайджесты, общаясь с машинами больше, чем с себе подобными, человек перестает думать, он лишь потребляет информацию и выбрасывает её  тут же, как только она становится ему ненужной - зачем загружать и напрягать мозг?</a:t>
            </a:r>
          </a:p>
          <a:p>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a:xfrm>
            <a:off x="457200" y="1600200"/>
            <a:ext cx="8686800" cy="4708525"/>
          </a:xfrm>
        </p:spPr>
        <p:txBody>
          <a:bodyPr>
            <a:normAutofit fontScale="92500"/>
          </a:bodyPr>
          <a:lstStyle/>
          <a:p>
            <a:pPr marL="548640" indent="-411480" fontAlgn="auto">
              <a:spcAft>
                <a:spcPts val="0"/>
              </a:spcAft>
              <a:buClr>
                <a:schemeClr val="tx1">
                  <a:shade val="95000"/>
                </a:schemeClr>
              </a:buClr>
              <a:buFont typeface="Wingdings 2"/>
              <a:buChar char=""/>
              <a:defRPr/>
            </a:pPr>
            <a:r>
              <a:rPr lang="ru-RU" sz="3600" dirty="0" smtClean="0"/>
              <a:t>Переставая думать, перелагая эту функцию  на машины, человек оказывается у последней черты. Исчезают животные и птицы, пересыхают реки, труднее становится дышать, потому что Земля из живого организма превращается, скорее, в прибор для получения материальных благ или в объект для нескончаемых экспериментов.</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29698" name="Содержимое 2"/>
          <p:cNvSpPr>
            <a:spLocks noGrp="1"/>
          </p:cNvSpPr>
          <p:nvPr>
            <p:ph idx="1"/>
          </p:nvPr>
        </p:nvSpPr>
        <p:spPr>
          <a:xfrm>
            <a:off x="214313" y="1428750"/>
            <a:ext cx="8329612" cy="5143500"/>
          </a:xfrm>
        </p:spPr>
        <p:txBody>
          <a:bodyPr/>
          <a:lstStyle/>
          <a:p>
            <a:r>
              <a:rPr lang="ru-RU" sz="3200" smtClean="0"/>
              <a:t>Человек больше занят потреблением и развлечением. Еще немного и… мир на пороге гибели.</a:t>
            </a:r>
          </a:p>
          <a:p>
            <a:r>
              <a:rPr lang="ru-RU" sz="3200" smtClean="0"/>
              <a:t>Как спасти его? Может быть, надо вернуться к тем самым первоисточникам, в которых заключена жизненная мудрость, может, там найдется рецепт спасения? Может, надо обратиться к книге, например, к повести «Старик и море».</a:t>
            </a:r>
          </a:p>
          <a:p>
            <a:endParaRPr 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5"/>
            <a:ext cx="8229600" cy="6715125"/>
          </a:xfrm>
        </p:spPr>
        <p:txBody>
          <a:bodyPr>
            <a:normAutofit/>
          </a:bodyPr>
          <a:lstStyle/>
          <a:p>
            <a:pPr>
              <a:lnSpc>
                <a:spcPct val="90000"/>
              </a:lnSpc>
            </a:pPr>
            <a:r>
              <a:rPr lang="ru-RU" sz="2600" smtClean="0"/>
              <a:t>Уже 85 дней рыбак старый рыбак безрезультатно пытается поймать большую рыбу. Удача отвернулась от него, тем более что рыбачить приходится одному, без мальчика, который раньше помогал ему. Но старик не сдается и продолжает свое дело. Упорство вознаграждено: гигантский марлин взял его приманку. Три дня продолжается поединок старика с долгожданной большой рыбой. Он одерживает победу: рыба загарпунена и убита. Теперь предстоит доставить её домой. Во время обратного пути на лодку с привязанным к ней марлином нападают акулы.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1746" name="Содержимое 2"/>
          <p:cNvSpPr>
            <a:spLocks noGrp="1"/>
          </p:cNvSpPr>
          <p:nvPr>
            <p:ph idx="1"/>
          </p:nvPr>
        </p:nvSpPr>
        <p:spPr/>
        <p:txBody>
          <a:bodyPr/>
          <a:lstStyle/>
          <a:p>
            <a:r>
              <a:rPr lang="ru-RU" smtClean="0"/>
              <a:t> Старик мужественно сражается с ними, но что он может сделать со стаей стервятников?! Акулы оставляют от прекрасной рыбы лишь огромный скелет. Старик, обессиленный борьбой, но не сломленный, возвращается домой. Мальчик утешает его и говорит, что они снова будут рыбачить вместе.</a:t>
            </a:r>
          </a:p>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Введение</a:t>
            </a:r>
            <a:endParaRPr lang="ru-RU" dirty="0"/>
          </a:p>
        </p:txBody>
      </p:sp>
      <p:sp>
        <p:nvSpPr>
          <p:cNvPr id="14338" name="Содержимое 2"/>
          <p:cNvSpPr>
            <a:spLocks noGrp="1"/>
          </p:cNvSpPr>
          <p:nvPr>
            <p:ph idx="1"/>
          </p:nvPr>
        </p:nvSpPr>
        <p:spPr/>
        <p:txBody>
          <a:bodyPr/>
          <a:lstStyle/>
          <a:p>
            <a:r>
              <a:rPr lang="ru-RU" sz="4000" smtClean="0"/>
              <a:t>Повесть «Старик и море» - о смысле жизни. Литературоведы называют это произведение философской притчей. Почему?</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2328850" cy="1143000"/>
          </a:xfrm>
        </p:spPr>
        <p:txBody>
          <a:bodyPr>
            <a:normAutofit fontScale="90000"/>
          </a:bodyPr>
          <a:lstStyle/>
          <a:p>
            <a:pPr fontAlgn="auto">
              <a:spcAft>
                <a:spcPts val="0"/>
              </a:spcAft>
              <a:defRPr/>
            </a:pPr>
            <a:r>
              <a:rPr lang="ru-RU" dirty="0" smtClean="0"/>
              <a:t>ГЛАВА 2</a:t>
            </a:r>
            <a:endParaRPr lang="ru-RU" dirty="0"/>
          </a:p>
        </p:txBody>
      </p:sp>
      <p:sp>
        <p:nvSpPr>
          <p:cNvPr id="32770" name="Содержимое 2"/>
          <p:cNvSpPr>
            <a:spLocks noGrp="1"/>
          </p:cNvSpPr>
          <p:nvPr>
            <p:ph idx="1"/>
          </p:nvPr>
        </p:nvSpPr>
        <p:spPr/>
        <p:txBody>
          <a:bodyPr/>
          <a:lstStyle/>
          <a:p>
            <a:r>
              <a:rPr lang="ru-RU" sz="4000" smtClean="0"/>
              <a:t>Автор не ставил перед собой задачи создать притчу или параболу.</a:t>
            </a:r>
          </a:p>
          <a:p>
            <a:endParaRPr 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3794" name="Содержимое 2"/>
          <p:cNvSpPr>
            <a:spLocks noGrp="1"/>
          </p:cNvSpPr>
          <p:nvPr>
            <p:ph idx="1"/>
          </p:nvPr>
        </p:nvSpPr>
        <p:spPr>
          <a:xfrm>
            <a:off x="457200" y="1600200"/>
            <a:ext cx="8472488" cy="4829175"/>
          </a:xfrm>
        </p:spPr>
        <p:txBody>
          <a:bodyPr/>
          <a:lstStyle/>
          <a:p>
            <a:r>
              <a:rPr lang="ru-RU" sz="4000" smtClean="0"/>
              <a:t>Парабола - иносказательный образ, тяготеющий к символу. Символ не просто допускает бесчисленное множество толкований, он провоцирует на поиск всё новых значений, скрытых за одним вроде бы конкретным образом.</a:t>
            </a:r>
          </a:p>
          <a:p>
            <a:endParaRPr lang="ru-RU"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ru-RU" sz="4000" dirty="0" smtClean="0"/>
              <a:t>Безусловно, сегодня наивно-философских разговоров не избежать. Поэтому вопросный ряд выстраивался таким образом, чтобы от самых приземленных и гипотетических положений мы пришли к стройной концепции более высшего порядка.</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a:xfrm>
            <a:off x="428625" y="1500188"/>
            <a:ext cx="8229600" cy="5429250"/>
          </a:xfrm>
        </p:spPr>
        <p:txBody>
          <a:bodyPr>
            <a:normAutofit/>
          </a:bodyPr>
          <a:lstStyle/>
          <a:p>
            <a:pPr marL="651510" indent="-514350" fontAlgn="auto">
              <a:spcAft>
                <a:spcPts val="0"/>
              </a:spcAft>
              <a:buClr>
                <a:schemeClr val="tx1">
                  <a:shade val="95000"/>
                </a:schemeClr>
              </a:buClr>
              <a:buFont typeface="+mj-lt"/>
              <a:buAutoNum type="arabicPeriod"/>
              <a:defRPr/>
            </a:pPr>
            <a:r>
              <a:rPr lang="ru-RU" dirty="0" smtClean="0"/>
              <a:t>Старик-это символ старости, мудрости, жизненного опыта и  в то же время приближающейся смерти.</a:t>
            </a:r>
          </a:p>
          <a:p>
            <a:pPr marL="651510" indent="-514350" fontAlgn="auto">
              <a:spcAft>
                <a:spcPts val="0"/>
              </a:spcAft>
              <a:buClr>
                <a:schemeClr val="tx1">
                  <a:shade val="95000"/>
                </a:schemeClr>
              </a:buClr>
              <a:buFont typeface="+mj-lt"/>
              <a:buAutoNum type="arabicPeriod"/>
              <a:defRPr/>
            </a:pPr>
            <a:r>
              <a:rPr lang="ru-RU" dirty="0" smtClean="0"/>
              <a:t>Мальчик – образ юности, начала жизни.</a:t>
            </a:r>
          </a:p>
          <a:p>
            <a:pPr marL="651510" indent="-514350" fontAlgn="auto">
              <a:spcAft>
                <a:spcPts val="0"/>
              </a:spcAft>
              <a:buClr>
                <a:schemeClr val="tx1">
                  <a:shade val="95000"/>
                </a:schemeClr>
              </a:buClr>
              <a:buFont typeface="+mj-lt"/>
              <a:buAutoNum type="arabicPeriod"/>
              <a:defRPr/>
            </a:pPr>
            <a:r>
              <a:rPr lang="ru-RU" dirty="0" smtClean="0"/>
              <a:t>Рыба неразделима с морем, а море (вода) всегда было источником жизни и впоследствии стало ассоциироваться с морем (рекой) жизни.</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Содержимое 2"/>
          <p:cNvSpPr>
            <a:spLocks noGrp="1"/>
          </p:cNvSpPr>
          <p:nvPr>
            <p:ph idx="1"/>
          </p:nvPr>
        </p:nvSpPr>
        <p:spPr>
          <a:xfrm>
            <a:off x="0" y="0"/>
            <a:ext cx="9144000" cy="6858000"/>
          </a:xfrm>
        </p:spPr>
        <p:txBody>
          <a:bodyPr/>
          <a:lstStyle/>
          <a:p>
            <a:pPr>
              <a:buFont typeface="Wingdings 2" pitchFamily="18" charset="2"/>
              <a:buNone/>
            </a:pPr>
            <a:r>
              <a:rPr lang="ru-RU" smtClean="0"/>
              <a:t>     Греческое слово рыба символизировало Христа.</a:t>
            </a:r>
          </a:p>
          <a:p>
            <a:pPr>
              <a:buFont typeface="Wingdings 2" pitchFamily="18" charset="2"/>
              <a:buNone/>
            </a:pPr>
            <a:r>
              <a:rPr lang="ru-RU" smtClean="0"/>
              <a:t>     В Евангелии от Луки рассказывается:</a:t>
            </a:r>
          </a:p>
          <a:p>
            <a:pPr>
              <a:buFont typeface="Wingdings 2" pitchFamily="18" charset="2"/>
              <a:buNone/>
            </a:pPr>
            <a:r>
              <a:rPr lang="ru-RU" smtClean="0"/>
              <a:t>    «Увидел Он две лодки, стоявшие на озере, а рыболовы, вышедшие из них, вымывали сети.</a:t>
            </a:r>
          </a:p>
          <a:p>
            <a:pPr>
              <a:buFont typeface="Wingdings 2" pitchFamily="18" charset="2"/>
              <a:buNone/>
            </a:pPr>
            <a:r>
              <a:rPr lang="ru-RU" smtClean="0"/>
              <a:t>    Вошед в одну лодку, которая была Симонова, Он просил его отплыть от берега, и, сев, учил народ из лодки.</a:t>
            </a:r>
          </a:p>
          <a:p>
            <a:pPr>
              <a:buFont typeface="Wingdings 2" pitchFamily="18" charset="2"/>
              <a:buNone/>
            </a:pPr>
            <a:r>
              <a:rPr lang="ru-RU" smtClean="0"/>
              <a:t>     Когда же перестал учить, сказал Симону: отплыви на глубину, и закиньте сети свои для лова.</a:t>
            </a:r>
          </a:p>
          <a:p>
            <a:pPr>
              <a:buFont typeface="Wingdings 2" pitchFamily="18" charset="2"/>
              <a:buNone/>
            </a:pPr>
            <a:r>
              <a:rPr lang="ru-RU" smtClean="0"/>
              <a:t>    Симон сказал ему в ответ: Наставник! Мы трудились всю ночь и ничего не поймали. Но по слову Твоему закину сеть. Сделавши это, они поймали великое множество рыбы, и даже сеть у них порвалась»        (Лк 5:2-7).</a:t>
            </a:r>
          </a:p>
          <a:p>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7890" name="Содержимое 2"/>
          <p:cNvSpPr>
            <a:spLocks noGrp="1"/>
          </p:cNvSpPr>
          <p:nvPr>
            <p:ph idx="1"/>
          </p:nvPr>
        </p:nvSpPr>
        <p:spPr/>
        <p:txBody>
          <a:bodyPr/>
          <a:lstStyle/>
          <a:p>
            <a:r>
              <a:rPr lang="ru-RU" sz="4000" smtClean="0"/>
              <a:t>Поймать рыбу – в христианстве значить обратить</a:t>
            </a:r>
            <a:r>
              <a:rPr lang="ru-RU" sz="4000" smtClean="0">
                <a:latin typeface="Arial" charset="0"/>
              </a:rPr>
              <a:t> в</a:t>
            </a:r>
            <a:r>
              <a:rPr lang="ru-RU" sz="4000" smtClean="0"/>
              <a:t> веру, принять крещение, а с</a:t>
            </a:r>
            <a:r>
              <a:rPr lang="ru-RU" sz="4000" smtClean="0">
                <a:latin typeface="Arial" charset="0"/>
              </a:rPr>
              <a:t> к</a:t>
            </a:r>
            <a:r>
              <a:rPr lang="ru-RU" sz="4000" smtClean="0"/>
              <a:t>рещением приходит и воскресенье, и бессмертие души.</a:t>
            </a:r>
          </a:p>
          <a:p>
            <a:endParaRPr lang="ru-RU"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lnSpcReduction="10000"/>
          </a:bodyPr>
          <a:lstStyle/>
          <a:p>
            <a:pPr marL="880110" indent="-742950" fontAlgn="auto">
              <a:spcAft>
                <a:spcPts val="0"/>
              </a:spcAft>
              <a:buClr>
                <a:schemeClr val="tx1">
                  <a:shade val="95000"/>
                </a:schemeClr>
              </a:buClr>
              <a:buFont typeface="+mj-lt"/>
              <a:buAutoNum type="arabicPeriod" startAt="4"/>
              <a:defRPr/>
            </a:pPr>
            <a:r>
              <a:rPr lang="ru-RU" sz="4000" dirty="0" smtClean="0"/>
              <a:t>Старику каждую ночь снятся львы. Лев в христианстве тоже один из символов воскресения, восстановления жизненных сил.</a:t>
            </a:r>
          </a:p>
          <a:p>
            <a:pPr marL="880110" indent="-742950" fontAlgn="auto">
              <a:spcAft>
                <a:spcPts val="0"/>
              </a:spcAft>
              <a:buClr>
                <a:schemeClr val="tx1">
                  <a:shade val="95000"/>
                </a:schemeClr>
              </a:buClr>
              <a:buFont typeface="+mj-lt"/>
              <a:buAutoNum type="arabicPeriod" startAt="5"/>
              <a:defRPr/>
            </a:pPr>
            <a:r>
              <a:rPr lang="ru-RU" sz="4000" dirty="0" smtClean="0"/>
              <a:t>Жизнь старого рыбака - ежедневная драма гармонии и разрушения, оба эти начала в одном человеке.</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fontScale="92500" lnSpcReduction="20000"/>
          </a:bodyPr>
          <a:lstStyle/>
          <a:p>
            <a:pPr marL="548640" indent="-411480" fontAlgn="auto">
              <a:spcAft>
                <a:spcPts val="0"/>
              </a:spcAft>
              <a:buClr>
                <a:schemeClr val="tx1">
                  <a:shade val="95000"/>
                </a:schemeClr>
              </a:buClr>
              <a:buFont typeface="Wingdings 2"/>
              <a:buChar char=""/>
              <a:defRPr/>
            </a:pPr>
            <a:r>
              <a:rPr lang="ru-RU" sz="4000" dirty="0" smtClean="0"/>
              <a:t>В чем смысл жизни? Герой Хемингуэя чётко определяет свою миссию на земле. «Ты родился затем, чтобы рыбаком стать», - убеждает он себя. Хотя иногда и его, как любого человека, одолевают сомнения: «Может, зря я стал рыбаком… Но ведь на то я родился». Он должен ловить больших рыб и кормить ими людей.</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a:xfrm>
            <a:off x="214313" y="1428750"/>
            <a:ext cx="8715375" cy="5429250"/>
          </a:xfrm>
        </p:spPr>
        <p:txBody>
          <a:bodyPr>
            <a:normAutofit lnSpcReduction="10000"/>
          </a:bodyPr>
          <a:lstStyle/>
          <a:p>
            <a:pPr marL="548640" indent="-411480" fontAlgn="auto">
              <a:spcAft>
                <a:spcPts val="0"/>
              </a:spcAft>
              <a:buClr>
                <a:schemeClr val="tx1">
                  <a:shade val="95000"/>
                </a:schemeClr>
              </a:buClr>
              <a:buFont typeface="Wingdings 2"/>
              <a:buChar char=""/>
              <a:defRPr/>
            </a:pPr>
            <a:r>
              <a:rPr lang="ru-RU" sz="3600" dirty="0" smtClean="0"/>
              <a:t>И хотя он и жалеет этих рыб, все же думает и о своей добыче: «Сколько людей можно ею накормить!» Но тут же в душу его снова закрадывается сомнение: «Вот только заслужили ли они право есть её?» «Никогда прежде не видел он такой рыбы, не слышал даже, что такие бывают. Но все же мне придется её убить. Хорошо ещё, что нам нет нужды звёзды убивать».</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428625"/>
            <a:ext cx="8643938" cy="6215063"/>
          </a:xfrm>
        </p:spPr>
        <p:txBody>
          <a:bodyPr>
            <a:normAutofit fontScale="92500" lnSpcReduction="10000"/>
          </a:bodyPr>
          <a:lstStyle/>
          <a:p>
            <a:pPr marL="651510" indent="-514350" fontAlgn="auto">
              <a:spcAft>
                <a:spcPts val="0"/>
              </a:spcAft>
              <a:buClr>
                <a:schemeClr val="tx1">
                  <a:shade val="95000"/>
                </a:schemeClr>
              </a:buClr>
              <a:buFont typeface="+mj-lt"/>
              <a:buAutoNum type="arabicPeriod" startAt="6"/>
              <a:defRPr/>
            </a:pPr>
            <a:r>
              <a:rPr lang="ru-RU" sz="3600" dirty="0" smtClean="0"/>
              <a:t>Только старик для мальчика – учитель, наставник, старший товарищ; мальчик для старика – помощник и собеседник, ученик, которому он хочет передать свой богатый опыт, мудрость жизни, которая заключается в том, чтобы принять мир в его данности, научиться жить в нем так, чтобы не причинять лишней боли окружающим.</a:t>
            </a:r>
          </a:p>
          <a:p>
            <a:pPr marL="651510" indent="-514350" fontAlgn="auto">
              <a:spcAft>
                <a:spcPts val="0"/>
              </a:spcAft>
              <a:buClr>
                <a:schemeClr val="tx1">
                  <a:shade val="95000"/>
                </a:schemeClr>
              </a:buClr>
              <a:buFont typeface="+mj-lt"/>
              <a:buAutoNum type="arabicPeriod" startAt="7"/>
              <a:defRPr/>
            </a:pPr>
            <a:r>
              <a:rPr lang="ru-RU" sz="3600" dirty="0" smtClean="0"/>
              <a:t>Спасти мир и остаться достойным звания человека можно любовью к этому миру, мудрым отношением к нему, основанном на доброте и разуме.</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5362" name="Содержимое 2"/>
          <p:cNvSpPr>
            <a:spLocks noGrp="1"/>
          </p:cNvSpPr>
          <p:nvPr>
            <p:ph idx="1"/>
          </p:nvPr>
        </p:nvSpPr>
        <p:spPr/>
        <p:txBody>
          <a:bodyPr/>
          <a:lstStyle/>
          <a:p>
            <a:r>
              <a:rPr lang="ru-RU" sz="4000" smtClean="0"/>
              <a:t>Притча - иносказательный рассказ с нравоучительным выводом. Идеал, мудрость  всегда содержатся в притче.</a:t>
            </a:r>
          </a:p>
          <a:p>
            <a:endParaRPr lang="ru-RU"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43010" name="Содержимое 2"/>
          <p:cNvSpPr>
            <a:spLocks noGrp="1"/>
          </p:cNvSpPr>
          <p:nvPr>
            <p:ph idx="1"/>
          </p:nvPr>
        </p:nvSpPr>
        <p:spPr/>
        <p:txBody>
          <a:bodyPr/>
          <a:lstStyle/>
          <a:p>
            <a:r>
              <a:rPr lang="ru-RU" sz="4000" smtClean="0"/>
              <a:t>Писательскую задачу Э. Хемингуэй видит не в том, чтобы навязать свой взгляд на жизнь, а в том, чтобы как можно чаще заставлять читателя думать.</a:t>
            </a:r>
          </a:p>
          <a:p>
            <a:endParaRPr lang="ru-RU"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44034" name="Содержимое 2"/>
          <p:cNvSpPr>
            <a:spLocks noGrp="1"/>
          </p:cNvSpPr>
          <p:nvPr>
            <p:ph idx="1"/>
          </p:nvPr>
        </p:nvSpPr>
        <p:spPr/>
        <p:txBody>
          <a:bodyPr/>
          <a:lstStyle/>
          <a:p>
            <a:r>
              <a:rPr lang="ru-RU" sz="4000" smtClean="0"/>
              <a:t>Писательскую задачу Э. Хемингуэй видит не в том, чтобы навязать свой взгляд на жизнь, а в том, чтобы как можно чаще заставлять читателя думать.</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a:xfrm>
            <a:off x="0" y="1428750"/>
            <a:ext cx="9144000" cy="5143500"/>
          </a:xfrm>
        </p:spPr>
        <p:txBody>
          <a:bodyPr>
            <a:normAutofit fontScale="92500"/>
          </a:bodyPr>
          <a:lstStyle/>
          <a:p>
            <a:pPr marL="548640" indent="-411480" fontAlgn="auto">
              <a:spcAft>
                <a:spcPts val="0"/>
              </a:spcAft>
              <a:buClr>
                <a:schemeClr val="tx1">
                  <a:shade val="95000"/>
                </a:schemeClr>
              </a:buClr>
              <a:buFont typeface="Wingdings 2"/>
              <a:buChar char=""/>
              <a:defRPr/>
            </a:pPr>
            <a:r>
              <a:rPr lang="ru-RU" sz="4000" dirty="0" smtClean="0"/>
              <a:t>В самые тяжелые, напряженные моменты старик вспоминает о Боге.</a:t>
            </a:r>
          </a:p>
          <a:p>
            <a:pPr marL="548640" indent="-411480" fontAlgn="auto">
              <a:spcAft>
                <a:spcPts val="0"/>
              </a:spcAft>
              <a:buClr>
                <a:schemeClr val="tx1">
                  <a:shade val="95000"/>
                </a:schemeClr>
              </a:buClr>
              <a:buFont typeface="Wingdings 2"/>
              <a:buChar char=""/>
              <a:defRPr/>
            </a:pPr>
            <a:r>
              <a:rPr lang="ru-RU" sz="4000" dirty="0" smtClean="0"/>
              <a:t>Почему старик, не веруя, молится? Каждая душа имеет потребность в Боге, каждая тянется к Нему, особенно когда тяжело. Даже неверующая душа. Когда-то  средневековый мыслитель сказал, что каждая душа по природе христианка.</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46082" name="Содержимое 2"/>
          <p:cNvSpPr>
            <a:spLocks noGrp="1"/>
          </p:cNvSpPr>
          <p:nvPr>
            <p:ph idx="1"/>
          </p:nvPr>
        </p:nvSpPr>
        <p:spPr/>
        <p:txBody>
          <a:bodyPr/>
          <a:lstStyle/>
          <a:p>
            <a:r>
              <a:rPr lang="ru-RU" sz="4400" smtClean="0"/>
              <a:t>Измученный старик  возвращается. Он мечтал: «Сколько людей накормлю!» - но привозит всего лишь остов рыбы…</a:t>
            </a:r>
          </a:p>
          <a:p>
            <a:endParaRPr lang="ru-RU"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47106" name="Содержимое 2"/>
          <p:cNvSpPr>
            <a:spLocks noGrp="1"/>
          </p:cNvSpPr>
          <p:nvPr>
            <p:ph idx="1"/>
          </p:nvPr>
        </p:nvSpPr>
        <p:spPr>
          <a:xfrm>
            <a:off x="0" y="1600200"/>
            <a:ext cx="9144000" cy="4708525"/>
          </a:xfrm>
        </p:spPr>
        <p:txBody>
          <a:bodyPr/>
          <a:lstStyle/>
          <a:p>
            <a:r>
              <a:rPr lang="ru-RU" sz="4800" smtClean="0"/>
              <a:t>Так кто же старик?</a:t>
            </a:r>
          </a:p>
          <a:p>
            <a:pPr>
              <a:buFont typeface="Wingdings 2" pitchFamily="18" charset="2"/>
              <a:buNone/>
            </a:pPr>
            <a:r>
              <a:rPr lang="ru-RU" sz="4800" smtClean="0"/>
              <a:t> Победитель или побежденный?</a:t>
            </a:r>
          </a:p>
          <a:p>
            <a:endParaRPr lang="ru-RU" sz="48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Содержимое 2"/>
          <p:cNvSpPr>
            <a:spLocks noGrp="1"/>
          </p:cNvSpPr>
          <p:nvPr>
            <p:ph idx="1"/>
          </p:nvPr>
        </p:nvSpPr>
        <p:spPr>
          <a:xfrm>
            <a:off x="0" y="1428750"/>
            <a:ext cx="9144000" cy="5429250"/>
          </a:xfrm>
        </p:spPr>
        <p:txBody>
          <a:bodyPr/>
          <a:lstStyle/>
          <a:p>
            <a:r>
              <a:rPr lang="ru-RU" sz="4400" smtClean="0"/>
              <a:t>Читаем самые последние строки повести – сны о львах: «Снятся львы. Старик, как и в юности, вновь молод и непобедим».</a:t>
            </a:r>
          </a:p>
          <a:p>
            <a:endParaRPr lang="ru-RU"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49154" name="Содержимое 2"/>
          <p:cNvSpPr>
            <a:spLocks noGrp="1"/>
          </p:cNvSpPr>
          <p:nvPr>
            <p:ph idx="1"/>
          </p:nvPr>
        </p:nvSpPr>
        <p:spPr/>
        <p:txBody>
          <a:bodyPr/>
          <a:lstStyle/>
          <a:p>
            <a:r>
              <a:rPr lang="ru-RU" sz="4000" smtClean="0"/>
              <a:t>Вот она, разгадка жизни для Хемингуэя и гипотеза нашего исследования: «Жить и верить в свои силы, в человека. Это и есть нравственный вывод писателя. Ради него и была написана притча «Старик и море».</a:t>
            </a:r>
          </a:p>
          <a:p>
            <a:endParaRPr lang="ru-RU"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Содержимое 2"/>
          <p:cNvSpPr>
            <a:spLocks noGrp="1"/>
          </p:cNvSpPr>
          <p:nvPr>
            <p:ph idx="1"/>
          </p:nvPr>
        </p:nvSpPr>
        <p:spPr>
          <a:xfrm>
            <a:off x="285750" y="285750"/>
            <a:ext cx="8572500" cy="6286500"/>
          </a:xfrm>
        </p:spPr>
        <p:txBody>
          <a:bodyPr/>
          <a:lstStyle/>
          <a:p>
            <a:r>
              <a:rPr lang="ru-RU" sz="4000" smtClean="0"/>
              <a:t>За эту повесть в 1954 году Хемингуэю была присуждена Нобелевская премия по литературе с формулировкой: «За повествовательное мастерство, в очередной раз показанное в «Старике и море», а также за влияние на современную прозу».</a:t>
            </a:r>
          </a:p>
          <a:p>
            <a:endParaRPr lang="ru-RU"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51202" name="Содержимое 2"/>
          <p:cNvSpPr>
            <a:spLocks noGrp="1"/>
          </p:cNvSpPr>
          <p:nvPr>
            <p:ph idx="1"/>
          </p:nvPr>
        </p:nvSpPr>
        <p:spPr/>
        <p:txBody>
          <a:bodyPr/>
          <a:lstStyle/>
          <a:p>
            <a:r>
              <a:rPr lang="ru-RU" sz="4400" smtClean="0"/>
              <a:t>«Человека, верящего в себя, нельзя победить» - вот правда о жизни в повести.</a:t>
            </a:r>
          </a:p>
          <a:p>
            <a:endParaRPr lang="ru-RU"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143008"/>
          </a:xfrm>
        </p:spPr>
        <p:txBody>
          <a:bodyPr/>
          <a:lstStyle/>
          <a:p>
            <a:pPr fontAlgn="auto">
              <a:spcAft>
                <a:spcPts val="0"/>
              </a:spcAft>
              <a:defRPr/>
            </a:pPr>
            <a:r>
              <a:rPr lang="ru-RU" dirty="0" smtClean="0"/>
              <a:t> ПРИЛОЖЕНИЕ</a:t>
            </a:r>
            <a:endParaRPr lang="ru-RU" dirty="0"/>
          </a:p>
        </p:txBody>
      </p:sp>
      <p:sp>
        <p:nvSpPr>
          <p:cNvPr id="3" name="Содержимое 2"/>
          <p:cNvSpPr>
            <a:spLocks noGrp="1"/>
          </p:cNvSpPr>
          <p:nvPr>
            <p:ph idx="1"/>
          </p:nvPr>
        </p:nvSpPr>
        <p:spPr>
          <a:xfrm>
            <a:off x="457200" y="1143000"/>
            <a:ext cx="8229600" cy="5500688"/>
          </a:xfrm>
        </p:spPr>
        <p:txBody>
          <a:bodyPr>
            <a:normAutofit/>
          </a:bodyPr>
          <a:lstStyle/>
          <a:p>
            <a:pPr marL="548640" indent="-411480" fontAlgn="auto">
              <a:spcAft>
                <a:spcPts val="0"/>
              </a:spcAft>
              <a:buClr>
                <a:schemeClr val="tx1">
                  <a:shade val="95000"/>
                </a:schemeClr>
              </a:buClr>
              <a:buFont typeface="Wingdings 2"/>
              <a:buChar char=""/>
              <a:defRPr/>
            </a:pPr>
            <a:r>
              <a:rPr lang="ru-RU" dirty="0" smtClean="0"/>
              <a:t>По произведению «Старик и море» проведена мастерская в 7в классе. Результатом работы стало сочинение на тему «Что о природе, об отношениях человека и природы хотел сказать Э.Хемингуэй?»</a:t>
            </a:r>
          </a:p>
          <a:p>
            <a:pPr marL="548640" indent="-411480" fontAlgn="auto">
              <a:spcAft>
                <a:spcPts val="0"/>
              </a:spcAft>
              <a:buClr>
                <a:schemeClr val="tx1">
                  <a:shade val="95000"/>
                </a:schemeClr>
              </a:buClr>
              <a:buFont typeface="Wingdings 2"/>
              <a:buChar char=""/>
              <a:defRPr/>
            </a:pPr>
            <a:r>
              <a:rPr lang="ru-RU" dirty="0" smtClean="0"/>
              <a:t>Примеры из письменных работ учащихся:</a:t>
            </a:r>
          </a:p>
          <a:p>
            <a:pPr marL="651510" indent="-514350" fontAlgn="auto">
              <a:spcAft>
                <a:spcPts val="0"/>
              </a:spcAft>
              <a:buClr>
                <a:schemeClr val="tx1">
                  <a:shade val="95000"/>
                </a:schemeClr>
              </a:buClr>
              <a:buFont typeface="+mj-lt"/>
              <a:buAutoNum type="arabicPeriod"/>
              <a:defRPr/>
            </a:pPr>
            <a:r>
              <a:rPr lang="ru-RU" dirty="0" smtClean="0"/>
              <a:t>Повесть «Старик и море» не только вызывает гордость за человека, которого нельзя победить. Она заставляет задуматься об отношении к жизни и природе. Человек может быть сильнее самой природы, но он должен понимать свою вечную связь и вину перед ней.</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6386" name="Содержимое 2"/>
          <p:cNvSpPr>
            <a:spLocks noGrp="1"/>
          </p:cNvSpPr>
          <p:nvPr>
            <p:ph idx="1"/>
          </p:nvPr>
        </p:nvSpPr>
        <p:spPr/>
        <p:txBody>
          <a:bodyPr/>
          <a:lstStyle/>
          <a:p>
            <a:pPr>
              <a:buFont typeface="Wingdings 2" pitchFamily="18" charset="2"/>
              <a:buNone/>
            </a:pPr>
            <a:r>
              <a:rPr lang="ru-RU" smtClean="0"/>
              <a:t>                 </a:t>
            </a:r>
          </a:p>
          <a:p>
            <a:pPr>
              <a:buFont typeface="Wingdings 2" pitchFamily="18" charset="2"/>
              <a:buNone/>
            </a:pPr>
            <a:endParaRPr lang="ru-RU" smtClean="0"/>
          </a:p>
          <a:p>
            <a:pPr>
              <a:buFont typeface="Wingdings 2" pitchFamily="18" charset="2"/>
              <a:buNone/>
            </a:pPr>
            <a:endParaRPr lang="ru-RU" smtClean="0"/>
          </a:p>
          <a:p>
            <a:pPr>
              <a:buFont typeface="Wingdings 2" pitchFamily="18" charset="2"/>
              <a:buNone/>
            </a:pPr>
            <a:r>
              <a:rPr lang="ru-RU" smtClean="0"/>
              <a:t>        </a:t>
            </a:r>
            <a:r>
              <a:rPr lang="ru-RU" sz="4800" smtClean="0"/>
              <a:t>Что такое смысл жизни?</a:t>
            </a:r>
          </a:p>
          <a:p>
            <a:endParaRPr lang="ru-RU"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dirty="0"/>
          </a:p>
        </p:txBody>
      </p:sp>
      <p:sp>
        <p:nvSpPr>
          <p:cNvPr id="3" name="Содержимое 2"/>
          <p:cNvSpPr>
            <a:spLocks noGrp="1"/>
          </p:cNvSpPr>
          <p:nvPr>
            <p:ph idx="1"/>
          </p:nvPr>
        </p:nvSpPr>
        <p:spPr>
          <a:xfrm>
            <a:off x="457200" y="1357313"/>
            <a:ext cx="8229600" cy="5286375"/>
          </a:xfrm>
        </p:spPr>
        <p:txBody>
          <a:bodyPr>
            <a:normAutofit lnSpcReduction="10000"/>
          </a:bodyPr>
          <a:lstStyle/>
          <a:p>
            <a:pPr marL="651510" indent="-514350" fontAlgn="auto">
              <a:spcAft>
                <a:spcPts val="0"/>
              </a:spcAft>
              <a:buClr>
                <a:schemeClr val="tx1">
                  <a:shade val="95000"/>
                </a:schemeClr>
              </a:buClr>
              <a:buFont typeface="+mj-lt"/>
              <a:buAutoNum type="arabicPeriod" startAt="2"/>
              <a:defRPr/>
            </a:pPr>
            <a:r>
              <a:rPr lang="ru-RU" dirty="0" smtClean="0"/>
              <a:t>Старик жалеет рыбу, но ему придется убить её, чтобы выжить самому.</a:t>
            </a:r>
          </a:p>
          <a:p>
            <a:pPr marL="651510" indent="-514350" fontAlgn="auto">
              <a:spcAft>
                <a:spcPts val="0"/>
              </a:spcAft>
              <a:buClr>
                <a:schemeClr val="tx1">
                  <a:shade val="95000"/>
                </a:schemeClr>
              </a:buClr>
              <a:buFont typeface="+mj-lt"/>
              <a:buAutoNum type="arabicPeriod" startAt="3"/>
              <a:defRPr/>
            </a:pPr>
            <a:r>
              <a:rPr lang="ru-RU" dirty="0" smtClean="0"/>
              <a:t>Возникает философский  вопрос: «Как хорошо, что нам не приходится убивать звёзды…Ну а если человеку пришлось бы охотится за солнцем? Нет, что ни говори, нам ещё повезло». Э.Хемингуэй хотел сказать, что люди лишь часть природы, жалкая её составляющая, а вовсе не хозяева.</a:t>
            </a:r>
          </a:p>
          <a:p>
            <a:pPr marL="651510" indent="-514350" fontAlgn="auto">
              <a:spcAft>
                <a:spcPts val="0"/>
              </a:spcAft>
              <a:buClr>
                <a:schemeClr val="tx1">
                  <a:shade val="95000"/>
                </a:schemeClr>
              </a:buClr>
              <a:buFont typeface="+mj-lt"/>
              <a:buAutoNum type="arabicPeriod" startAt="4"/>
              <a:defRPr/>
            </a:pPr>
            <a:r>
              <a:rPr lang="ru-RU" dirty="0" smtClean="0"/>
              <a:t>Пока мы руководствуемся совестью и разумом в отношениях с природой, она терпит наше существование и делится своими богатствами.</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a:xfrm>
            <a:off x="457200" y="1600200"/>
            <a:ext cx="8229600" cy="4829175"/>
          </a:xfrm>
        </p:spPr>
        <p:txBody>
          <a:bodyPr>
            <a:normAutofit/>
          </a:bodyPr>
          <a:lstStyle/>
          <a:p>
            <a:pPr marL="651510" indent="-514350" fontAlgn="auto">
              <a:spcAft>
                <a:spcPts val="0"/>
              </a:spcAft>
              <a:buClr>
                <a:schemeClr val="tx1">
                  <a:shade val="95000"/>
                </a:schemeClr>
              </a:buClr>
              <a:buFont typeface="+mj-lt"/>
              <a:buAutoNum type="arabicPeriod" startAt="5"/>
              <a:defRPr/>
            </a:pPr>
            <a:r>
              <a:rPr lang="ru-RU" dirty="0" smtClean="0"/>
              <a:t>Старик Сантьяго - бедный рыбак, который всю жизнь трудится, борясь за выживание.</a:t>
            </a:r>
          </a:p>
          <a:p>
            <a:pPr marL="651510" indent="-514350" fontAlgn="auto">
              <a:spcAft>
                <a:spcPts val="0"/>
              </a:spcAft>
              <a:buClr>
                <a:schemeClr val="tx1">
                  <a:shade val="95000"/>
                </a:schemeClr>
              </a:buClr>
              <a:buFont typeface="Wingdings 2"/>
              <a:buNone/>
              <a:defRPr/>
            </a:pPr>
            <a:r>
              <a:rPr lang="ru-RU" dirty="0" smtClean="0"/>
              <a:t>      «Человек не для того создан, чтобы терпеть поражение…».</a:t>
            </a:r>
          </a:p>
          <a:p>
            <a:pPr marL="651510" indent="-514350" fontAlgn="auto">
              <a:spcAft>
                <a:spcPts val="0"/>
              </a:spcAft>
              <a:buClr>
                <a:schemeClr val="tx1">
                  <a:shade val="95000"/>
                </a:schemeClr>
              </a:buClr>
              <a:buFont typeface="+mj-lt"/>
              <a:buAutoNum type="arabicPeriod" startAt="6"/>
              <a:defRPr/>
            </a:pPr>
            <a:r>
              <a:rPr lang="ru-RU" dirty="0" smtClean="0"/>
              <a:t>Старик мудрый, и он признает, что «много не «понимает», и ему «жаль рыбу», но он рад, что « не приходится убивать солнце, луну и звёзды».</a:t>
            </a:r>
          </a:p>
          <a:p>
            <a:pPr marL="548640" indent="-411480" fontAlgn="auto">
              <a:spcAft>
                <a:spcPts val="0"/>
              </a:spcAft>
              <a:buClr>
                <a:schemeClr val="tx1">
                  <a:shade val="95000"/>
                </a:schemeClr>
              </a:buClr>
              <a:buFont typeface="Wingdings 2"/>
              <a:buNone/>
              <a:defRPr/>
            </a:pPr>
            <a:r>
              <a:rPr lang="ru-RU" dirty="0" smtClean="0"/>
              <a:t>     У меня возникает вопрос: «К чему стремится человек? Надо ли подчинять себе природу?»</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lnSpcReduction="10000"/>
          </a:bodyPr>
          <a:lstStyle/>
          <a:p>
            <a:pPr marL="651510" indent="-514350" fontAlgn="auto">
              <a:spcAft>
                <a:spcPts val="0"/>
              </a:spcAft>
              <a:buClr>
                <a:schemeClr val="tx1">
                  <a:shade val="95000"/>
                </a:schemeClr>
              </a:buClr>
              <a:buFont typeface="+mj-lt"/>
              <a:buAutoNum type="arabicPeriod" startAt="7"/>
              <a:defRPr/>
            </a:pPr>
            <a:r>
              <a:rPr lang="ru-RU" dirty="0" smtClean="0"/>
              <a:t>Человек – часть природы, и он должен относиться к ней как к другу.</a:t>
            </a:r>
          </a:p>
          <a:p>
            <a:pPr marL="651510" indent="-514350" fontAlgn="auto">
              <a:spcAft>
                <a:spcPts val="0"/>
              </a:spcAft>
              <a:buClr>
                <a:schemeClr val="tx1">
                  <a:shade val="95000"/>
                </a:schemeClr>
              </a:buClr>
              <a:buFont typeface="Wingdings 2"/>
              <a:buNone/>
              <a:defRPr/>
            </a:pPr>
            <a:r>
              <a:rPr lang="ru-RU" dirty="0" smtClean="0"/>
              <a:t>      Старик считал другом не только рыбу, но и всё живое, даже ветер, море.</a:t>
            </a:r>
          </a:p>
          <a:p>
            <a:pPr marL="548640" indent="-411480" fontAlgn="auto">
              <a:spcAft>
                <a:spcPts val="0"/>
              </a:spcAft>
              <a:buClr>
                <a:schemeClr val="tx1">
                  <a:shade val="95000"/>
                </a:schemeClr>
              </a:buClr>
              <a:buFont typeface="Wingdings 2"/>
              <a:buNone/>
              <a:defRPr/>
            </a:pPr>
            <a:r>
              <a:rPr lang="ru-RU" dirty="0" smtClean="0"/>
              <a:t>     «Ветер – он-то уже наверняка нам друг,- подумал он, а потом добавил- Впрочем, не всегда. И огромное море – оно тоже полно и наших друзей, и наших врагов».</a:t>
            </a:r>
          </a:p>
          <a:p>
            <a:pPr marL="651510" indent="-514350" fontAlgn="auto">
              <a:spcAft>
                <a:spcPts val="0"/>
              </a:spcAft>
              <a:buClr>
                <a:schemeClr val="tx1">
                  <a:shade val="95000"/>
                </a:schemeClr>
              </a:buClr>
              <a:buFont typeface="+mj-lt"/>
              <a:buAutoNum type="arabicPeriod" startAt="8"/>
              <a:defRPr/>
            </a:pPr>
            <a:r>
              <a:rPr lang="ru-RU" dirty="0" smtClean="0"/>
              <a:t>Писатель призывает нас к человечности и заставляет задуматься над тем, действительно ли мы бережем природу</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a:bodyPr>
          <a:lstStyle/>
          <a:p>
            <a:pPr marL="651510" indent="-514350" fontAlgn="auto">
              <a:spcAft>
                <a:spcPts val="0"/>
              </a:spcAft>
              <a:buClr>
                <a:schemeClr val="tx1">
                  <a:shade val="95000"/>
                </a:schemeClr>
              </a:buClr>
              <a:buFont typeface="+mj-lt"/>
              <a:buAutoNum type="arabicPeriod" startAt="9"/>
              <a:defRPr/>
            </a:pPr>
            <a:r>
              <a:rPr lang="ru-RU" dirty="0" smtClean="0"/>
              <a:t>Э.Хемингуэй пытается донести до читателей, что все существа на земле живые, и каждый из них чувствует боль;…</a:t>
            </a:r>
          </a:p>
          <a:p>
            <a:pPr marL="651510" indent="-514350" fontAlgn="auto">
              <a:spcAft>
                <a:spcPts val="0"/>
              </a:spcAft>
              <a:buClr>
                <a:schemeClr val="tx1">
                  <a:shade val="95000"/>
                </a:schemeClr>
              </a:buClr>
              <a:buFont typeface="Wingdings 2"/>
              <a:buNone/>
              <a:defRPr/>
            </a:pPr>
            <a:r>
              <a:rPr lang="ru-RU" dirty="0" smtClean="0"/>
              <a:t>     Что в любой момент жизни нужно оставаться    человеком.«Старик был худ и изможден, затылок его прорезали глубокие морщины, а щёки были покрыты коричневыми пятнами…</a:t>
            </a:r>
          </a:p>
          <a:p>
            <a:pPr marL="548640" indent="-411480" fontAlgn="auto">
              <a:spcAft>
                <a:spcPts val="0"/>
              </a:spcAft>
              <a:buClr>
                <a:schemeClr val="tx1">
                  <a:shade val="95000"/>
                </a:schemeClr>
              </a:buClr>
              <a:buFont typeface="Wingdings 2"/>
              <a:buNone/>
              <a:defRPr/>
            </a:pPr>
            <a:r>
              <a:rPr lang="ru-RU" dirty="0" smtClean="0"/>
              <a:t>     Все у него было старое, кроме глаз, они были цветом, похожим на море, веселые глаза человека, который не сдается».</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fontScale="92500"/>
          </a:bodyPr>
          <a:lstStyle/>
          <a:p>
            <a:pPr marL="651510" indent="-514350" fontAlgn="auto">
              <a:spcAft>
                <a:spcPts val="0"/>
              </a:spcAft>
              <a:buClr>
                <a:schemeClr val="tx1">
                  <a:shade val="95000"/>
                </a:schemeClr>
              </a:buClr>
              <a:buFont typeface="+mj-lt"/>
              <a:buAutoNum type="arabicPeriod" startAt="10"/>
              <a:defRPr/>
            </a:pPr>
            <a:r>
              <a:rPr lang="ru-RU" dirty="0" smtClean="0"/>
              <a:t>В повести Хемингуэй ярко изобразил вечную борьбу человека и природы.</a:t>
            </a:r>
          </a:p>
          <a:p>
            <a:pPr marL="548640" indent="-411480" fontAlgn="auto">
              <a:spcAft>
                <a:spcPts val="0"/>
              </a:spcAft>
              <a:buClr>
                <a:schemeClr val="tx1">
                  <a:shade val="95000"/>
                </a:schemeClr>
              </a:buClr>
              <a:buFont typeface="Wingdings 2"/>
              <a:buNone/>
              <a:defRPr/>
            </a:pPr>
            <a:r>
              <a:rPr lang="ru-RU" dirty="0" smtClean="0"/>
              <a:t>      Человек и рыба испытывают по-настоящему дикие   боль и страдания.</a:t>
            </a:r>
          </a:p>
          <a:p>
            <a:pPr marL="548640" indent="-411480" fontAlgn="auto">
              <a:spcAft>
                <a:spcPts val="0"/>
              </a:spcAft>
              <a:buClr>
                <a:schemeClr val="tx1">
                  <a:shade val="95000"/>
                </a:schemeClr>
              </a:buClr>
              <a:buFont typeface="Wingdings 2"/>
              <a:buNone/>
              <a:defRPr/>
            </a:pPr>
            <a:r>
              <a:rPr lang="ru-RU" dirty="0" smtClean="0"/>
              <a:t>     «Худо тебе рыба? Видит бог, мне самому не легче».</a:t>
            </a:r>
          </a:p>
          <a:p>
            <a:pPr marL="651510" indent="-514350" fontAlgn="auto">
              <a:spcAft>
                <a:spcPts val="0"/>
              </a:spcAft>
              <a:buClr>
                <a:schemeClr val="tx1">
                  <a:shade val="95000"/>
                </a:schemeClr>
              </a:buClr>
              <a:buFont typeface="+mj-lt"/>
              <a:buAutoNum type="arabicPeriod" startAt="11"/>
              <a:defRPr/>
            </a:pPr>
            <a:r>
              <a:rPr lang="ru-RU" dirty="0" smtClean="0"/>
              <a:t>Природа сильнее нас, она может немного уступить, но потом возьмет вдвое больше.</a:t>
            </a:r>
          </a:p>
          <a:p>
            <a:pPr marL="548640" indent="-411480" fontAlgn="auto">
              <a:spcAft>
                <a:spcPts val="0"/>
              </a:spcAft>
              <a:buClr>
                <a:schemeClr val="tx1">
                  <a:shade val="95000"/>
                </a:schemeClr>
              </a:buClr>
              <a:buFont typeface="Wingdings 2"/>
              <a:buNone/>
              <a:defRPr/>
            </a:pPr>
            <a:r>
              <a:rPr lang="ru-RU" dirty="0" smtClean="0"/>
              <a:t>      И разве можно считать победителем Сантьяго?     Конечно, нет!</a:t>
            </a:r>
          </a:p>
          <a:p>
            <a:pPr marL="548640" indent="-411480" fontAlgn="auto">
              <a:spcAft>
                <a:spcPts val="0"/>
              </a:spcAft>
              <a:buClr>
                <a:schemeClr val="tx1">
                  <a:shade val="95000"/>
                </a:schemeClr>
              </a:buClr>
              <a:buFont typeface="Wingdings 2"/>
              <a:buNone/>
              <a:defRPr/>
            </a:pPr>
            <a:r>
              <a:rPr lang="ru-RU" dirty="0" smtClean="0"/>
              <a:t>     Он проиграл, но с достоинством сильного человека.</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idx="1"/>
          </p:nvPr>
        </p:nvSpPr>
        <p:spPr/>
        <p:txBody>
          <a:bodyPr>
            <a:normAutofit/>
          </a:bodyPr>
          <a:lstStyle/>
          <a:p>
            <a:pPr marL="651510" indent="-514350" fontAlgn="auto">
              <a:spcAft>
                <a:spcPts val="0"/>
              </a:spcAft>
              <a:buClr>
                <a:schemeClr val="tx1">
                  <a:shade val="95000"/>
                </a:schemeClr>
              </a:buClr>
              <a:buFont typeface="+mj-lt"/>
              <a:buAutoNum type="arabicPeriod" startAt="12"/>
              <a:defRPr/>
            </a:pPr>
            <a:r>
              <a:rPr lang="ru-RU" dirty="0" smtClean="0"/>
              <a:t>Старик хочет доказать себе, что он может достичь своей цели. И это у него получается. Неважно, что он привез только скелет рыбы, важно то, что он достиг своей цели и самоутвердился.</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59394" name="Содержимое 2"/>
          <p:cNvSpPr>
            <a:spLocks noGrp="1"/>
          </p:cNvSpPr>
          <p:nvPr>
            <p:ph idx="1"/>
          </p:nvPr>
        </p:nvSpPr>
        <p:spPr/>
        <p:txBody>
          <a:bodyPr/>
          <a:lstStyle/>
          <a:p>
            <a:pPr>
              <a:buFont typeface="Wingdings 2" pitchFamily="18" charset="2"/>
              <a:buNone/>
            </a:pPr>
            <a:r>
              <a:rPr lang="ru-RU" sz="3600" smtClean="0"/>
              <a:t>             Спасибо за внимание!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Содержимое 2"/>
          <p:cNvSpPr>
            <a:spLocks noGrp="1"/>
          </p:cNvSpPr>
          <p:nvPr>
            <p:ph idx="1"/>
          </p:nvPr>
        </p:nvSpPr>
        <p:spPr>
          <a:xfrm>
            <a:off x="214313" y="0"/>
            <a:ext cx="8643937" cy="6858000"/>
          </a:xfrm>
        </p:spPr>
        <p:txBody>
          <a:bodyPr/>
          <a:lstStyle/>
          <a:p>
            <a:r>
              <a:rPr lang="ru-RU" sz="3600" smtClean="0"/>
              <a:t>Это то, ради чего человек живет, во что он верит, к чему стремится. Хочется вспомнить слова А.П.Чехова. Именно этим писателем Хемингуэй восхищался и старательно учился у него краткости и содержательности, мастерству подтекста. У Чехова есть рассказ «На пути», один из героев которого говорит: «Если русский человек не верит в Бога, то это значит, что он верит во что-нибудь другое».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8434" name="Содержимое 2"/>
          <p:cNvSpPr>
            <a:spLocks noGrp="1"/>
          </p:cNvSpPr>
          <p:nvPr>
            <p:ph idx="1"/>
          </p:nvPr>
        </p:nvSpPr>
        <p:spPr/>
        <p:txBody>
          <a:bodyPr/>
          <a:lstStyle/>
          <a:p>
            <a:r>
              <a:rPr lang="ru-RU" sz="3600" smtClean="0"/>
              <a:t>В драме «Три сестры» одна из сестер - Маша размышляет: «Мне кажется, что человек должен быть верующим или искать веры, иначе жизнь его пуста, пуста».</a:t>
            </a:r>
          </a:p>
          <a:p>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19458" name="Содержимое 2"/>
          <p:cNvSpPr>
            <a:spLocks noGrp="1"/>
          </p:cNvSpPr>
          <p:nvPr>
            <p:ph idx="1"/>
          </p:nvPr>
        </p:nvSpPr>
        <p:spPr/>
        <p:txBody>
          <a:bodyPr/>
          <a:lstStyle/>
          <a:p>
            <a:r>
              <a:rPr lang="ru-RU" sz="4000" smtClean="0"/>
              <a:t>Вера человеку необходима. Но во что ему верить? Ответ - решение Хемингуэя  содержится в повести « Старик и море».</a:t>
            </a:r>
          </a:p>
          <a:p>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20482" name="Содержимое 2"/>
          <p:cNvSpPr>
            <a:spLocks noGrp="1"/>
          </p:cNvSpPr>
          <p:nvPr>
            <p:ph idx="1"/>
          </p:nvPr>
        </p:nvSpPr>
        <p:spPr/>
        <p:txBody>
          <a:bodyPr/>
          <a:lstStyle/>
          <a:p>
            <a:r>
              <a:rPr lang="ru-RU" sz="3600" smtClean="0"/>
              <a:t>В произведении есть все, чего не хватает современному миру, а особенно молодежи. Не случайно ведь в телеинтервью после вручения  Нобелевской премии Хемингуэй назвал свое произведение «посланием молодому поколению».</a:t>
            </a:r>
          </a:p>
          <a:p>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42844" y="285728"/>
            <a:ext cx="3286148" cy="1131910"/>
          </a:xfrm>
        </p:spPr>
        <p:txBody>
          <a:bodyPr/>
          <a:lstStyle/>
          <a:p>
            <a:pPr fontAlgn="auto">
              <a:spcAft>
                <a:spcPts val="0"/>
              </a:spcAft>
              <a:defRPr/>
            </a:pPr>
            <a:r>
              <a:rPr lang="ru-RU" dirty="0" smtClean="0"/>
              <a:t>ГЛАВА 1</a:t>
            </a:r>
            <a:endParaRPr lang="ru-RU" dirty="0"/>
          </a:p>
        </p:txBody>
      </p:sp>
      <p:sp>
        <p:nvSpPr>
          <p:cNvPr id="9" name="Содержимое 2"/>
          <p:cNvSpPr>
            <a:spLocks noGrp="1"/>
          </p:cNvSpPr>
          <p:nvPr>
            <p:ph idx="1"/>
          </p:nvPr>
        </p:nvSpPr>
        <p:spPr>
          <a:xfrm>
            <a:off x="457200" y="1143000"/>
            <a:ext cx="8229600" cy="5715000"/>
          </a:xfrm>
        </p:spPr>
        <p:txBody>
          <a:bodyPr>
            <a:normAutofit fontScale="70000" lnSpcReduction="20000"/>
          </a:bodyPr>
          <a:lstStyle/>
          <a:p>
            <a:pPr marL="548640" indent="-411480" fontAlgn="auto">
              <a:spcAft>
                <a:spcPts val="0"/>
              </a:spcAft>
              <a:buClr>
                <a:schemeClr val="tx1">
                  <a:shade val="95000"/>
                </a:schemeClr>
              </a:buClr>
              <a:buFont typeface="Wingdings 2"/>
              <a:buChar char=""/>
              <a:defRPr/>
            </a:pPr>
            <a:r>
              <a:rPr lang="ru-RU" dirty="0" smtClean="0"/>
              <a:t>Для достижения поставленной цели, а именно: доказать многомерность и многогранность произведения, необходимо решить в работе ряд задач, направленных на выявление идейного и художественного своеобразия произведения:</a:t>
            </a:r>
          </a:p>
          <a:p>
            <a:pPr marL="651510" indent="-514350" fontAlgn="auto">
              <a:spcAft>
                <a:spcPts val="0"/>
              </a:spcAft>
              <a:buClr>
                <a:schemeClr val="tx1">
                  <a:shade val="95000"/>
                </a:schemeClr>
              </a:buClr>
              <a:buFont typeface="+mj-lt"/>
              <a:buAutoNum type="arabicParenR"/>
              <a:defRPr/>
            </a:pPr>
            <a:r>
              <a:rPr lang="ru-RU" dirty="0" smtClean="0"/>
              <a:t>понять, почему повесть называется притчей?</a:t>
            </a:r>
          </a:p>
          <a:p>
            <a:pPr marL="651510" indent="-514350" fontAlgn="auto">
              <a:spcAft>
                <a:spcPts val="0"/>
              </a:spcAft>
              <a:buClr>
                <a:schemeClr val="tx1">
                  <a:shade val="95000"/>
                </a:schemeClr>
              </a:buClr>
              <a:buFont typeface="+mj-lt"/>
              <a:buAutoNum type="arabicParenR"/>
              <a:defRPr/>
            </a:pPr>
            <a:r>
              <a:rPr lang="ru-RU" dirty="0" smtClean="0"/>
              <a:t>какие значимые образы-символы есть в повести и как их можно истолковать?</a:t>
            </a:r>
          </a:p>
          <a:p>
            <a:pPr marL="651510" indent="-514350" fontAlgn="auto">
              <a:spcAft>
                <a:spcPts val="0"/>
              </a:spcAft>
              <a:buClr>
                <a:schemeClr val="tx1">
                  <a:shade val="95000"/>
                </a:schemeClr>
              </a:buClr>
              <a:buFont typeface="+mj-lt"/>
              <a:buAutoNum type="arabicParenR"/>
              <a:defRPr/>
            </a:pPr>
            <a:r>
              <a:rPr lang="ru-RU" dirty="0" smtClean="0"/>
              <a:t>почему Хемингуэй редко пользуется собственными именами героев: Сантьяго, </a:t>
            </a:r>
            <a:r>
              <a:rPr lang="ru-RU" dirty="0" err="1" smtClean="0"/>
              <a:t>Манолин</a:t>
            </a:r>
            <a:r>
              <a:rPr lang="ru-RU" dirty="0" smtClean="0"/>
              <a:t>?</a:t>
            </a:r>
          </a:p>
          <a:p>
            <a:pPr marL="651510" indent="-514350" fontAlgn="auto">
              <a:spcAft>
                <a:spcPts val="0"/>
              </a:spcAft>
              <a:buClr>
                <a:schemeClr val="tx1">
                  <a:shade val="95000"/>
                </a:schemeClr>
              </a:buClr>
              <a:buFont typeface="+mj-lt"/>
              <a:buAutoNum type="arabicParenR"/>
              <a:defRPr/>
            </a:pPr>
            <a:r>
              <a:rPr lang="ru-RU" dirty="0" smtClean="0"/>
              <a:t>подумать над тем, какие важные «вечные» вопросы поднимаются в повести и как их решает для себя главный герой;</a:t>
            </a:r>
          </a:p>
          <a:p>
            <a:pPr marL="651510" indent="-514350" fontAlgn="auto">
              <a:spcAft>
                <a:spcPts val="0"/>
              </a:spcAft>
              <a:buClr>
                <a:schemeClr val="tx1">
                  <a:shade val="95000"/>
                </a:schemeClr>
              </a:buClr>
              <a:buFont typeface="+mj-lt"/>
              <a:buAutoNum type="arabicParenR"/>
              <a:defRPr/>
            </a:pPr>
            <a:r>
              <a:rPr lang="ru-RU" dirty="0" smtClean="0"/>
              <a:t>рассмотреть произведение с точки зрения религиозной и христианской, определить его религиозные мотивы и их значение для раскрытия идейного содержания произведения;</a:t>
            </a:r>
          </a:p>
          <a:p>
            <a:pPr marL="651510" indent="-514350" fontAlgn="auto">
              <a:spcAft>
                <a:spcPts val="0"/>
              </a:spcAft>
              <a:buClr>
                <a:schemeClr val="tx1">
                  <a:shade val="95000"/>
                </a:schemeClr>
              </a:buClr>
              <a:buFont typeface="+mj-lt"/>
              <a:buAutoNum type="arabicParenR"/>
              <a:defRPr/>
            </a:pPr>
            <a:r>
              <a:rPr lang="ru-RU" dirty="0" smtClean="0"/>
              <a:t>сосредоточить свое внимание на описании моря и его обитателей;</a:t>
            </a:r>
          </a:p>
          <a:p>
            <a:pPr marL="651510" indent="-514350" fontAlgn="auto">
              <a:spcAft>
                <a:spcPts val="0"/>
              </a:spcAft>
              <a:buClr>
                <a:schemeClr val="tx1">
                  <a:shade val="95000"/>
                </a:schemeClr>
              </a:buClr>
              <a:buFont typeface="+mj-lt"/>
              <a:buAutoNum type="arabicParenR"/>
              <a:defRPr/>
            </a:pPr>
            <a:r>
              <a:rPr lang="ru-RU" dirty="0" smtClean="0"/>
              <a:t>проанализировать взаимоотношения старика с природой;</a:t>
            </a:r>
          </a:p>
          <a:p>
            <a:pPr marL="651510" indent="-514350" fontAlgn="auto">
              <a:spcAft>
                <a:spcPts val="0"/>
              </a:spcAft>
              <a:buClr>
                <a:schemeClr val="tx1">
                  <a:shade val="95000"/>
                </a:schemeClr>
              </a:buClr>
              <a:buFont typeface="+mj-lt"/>
              <a:buAutoNum type="arabicParenR"/>
              <a:defRPr/>
            </a:pPr>
            <a:r>
              <a:rPr lang="ru-RU" dirty="0" smtClean="0"/>
              <a:t>поразмышлять над проблемой, возможна ли полная гармония человека с природой;</a:t>
            </a:r>
          </a:p>
          <a:p>
            <a:pPr marL="651510" indent="-514350" fontAlgn="auto">
              <a:spcAft>
                <a:spcPts val="0"/>
              </a:spcAft>
              <a:buClr>
                <a:schemeClr val="tx1">
                  <a:shade val="95000"/>
                </a:schemeClr>
              </a:buClr>
              <a:buFont typeface="+mj-lt"/>
              <a:buAutoNum type="arabicParenR"/>
              <a:defRPr/>
            </a:pPr>
            <a:r>
              <a:rPr lang="ru-RU" dirty="0" smtClean="0"/>
              <a:t>установить, какая связь между стариком и мальчиком, чему хочет  научиться мальчик у старика и чему он уже у него научился.</a:t>
            </a:r>
          </a:p>
          <a:p>
            <a:pPr marL="548640" indent="-411480" fontAlgn="auto">
              <a:spcAft>
                <a:spcPts val="0"/>
              </a:spcAft>
              <a:buClr>
                <a:schemeClr val="tx1">
                  <a:shade val="95000"/>
                </a:schemeClr>
              </a:buClr>
              <a:buFont typeface="Wingdings 2"/>
              <a:buChar char=""/>
              <a:defRPr/>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151</TotalTime>
  <Words>1795</Words>
  <PresentationFormat>Экран (4:3)</PresentationFormat>
  <Paragraphs>92</Paragraphs>
  <Slides>46</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2</vt:i4>
      </vt:variant>
      <vt:variant>
        <vt:lpstr>Заголовки слайдов</vt:lpstr>
      </vt:variant>
      <vt:variant>
        <vt:i4>46</vt:i4>
      </vt:variant>
    </vt:vector>
  </HeadingPairs>
  <TitlesOfParts>
    <vt:vector size="55" baseType="lpstr">
      <vt:lpstr>Times New Roman</vt:lpstr>
      <vt:lpstr>Arial</vt:lpstr>
      <vt:lpstr>Wingdings 2</vt:lpstr>
      <vt:lpstr>Wingdings</vt:lpstr>
      <vt:lpstr>Wingdings 3</vt:lpstr>
      <vt:lpstr>Calibri</vt:lpstr>
      <vt:lpstr>Lucida Sans</vt:lpstr>
      <vt:lpstr>Апекс</vt: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www.PHILka.RU</cp:lastModifiedBy>
  <cp:revision>13</cp:revision>
  <dcterms:modified xsi:type="dcterms:W3CDTF">2014-01-02T06:03:01Z</dcterms:modified>
</cp:coreProperties>
</file>